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\Desktop\CVE%2031_MONT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uel\Desktop\CVE%2031_MON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CVE 31/2013 - MONTO ADJUDICADO POR DEPENDENCIAS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Hoja1!$B$7</c:f>
              <c:strCache>
                <c:ptCount val="1"/>
                <c:pt idx="0">
                  <c:v>MONTO ADJUDICADO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Hoja1!$A$8:$A$24</c:f>
              <c:strCache>
                <c:ptCount val="17"/>
                <c:pt idx="0">
                  <c:v>Hospital M.I. San Pablo</c:v>
                </c:pt>
                <c:pt idx="1">
                  <c:v>Hosp. Gral. Pediatrico</c:v>
                </c:pt>
                <c:pt idx="2">
                  <c:v>Hosp. Gral. Barrio Obrero</c:v>
                </c:pt>
                <c:pt idx="3">
                  <c:v>Hosp. Regional de Luque</c:v>
                </c:pt>
                <c:pt idx="4">
                  <c:v>Instituto Nacional del Cancer</c:v>
                </c:pt>
                <c:pt idx="5">
                  <c:v>Hospital San Jorge</c:v>
                </c:pt>
                <c:pt idx="6">
                  <c:v>Instituto de Medicina Tropical</c:v>
                </c:pt>
                <c:pt idx="7">
                  <c:v>Hosp. M.I. Trinidad</c:v>
                </c:pt>
                <c:pt idx="8">
                  <c:v>Hosp. Mariano Roque Alonso</c:v>
                </c:pt>
                <c:pt idx="9">
                  <c:v>INERAM</c:v>
                </c:pt>
                <c:pt idx="10">
                  <c:v>Hosp. M.I. Loma Pyta</c:v>
                </c:pt>
                <c:pt idx="11">
                  <c:v>Centro de Emergencias Médicas</c:v>
                </c:pt>
                <c:pt idx="12">
                  <c:v>Hosp. Psiquiátrico</c:v>
                </c:pt>
                <c:pt idx="13">
                  <c:v>Centro Nacional del Quemado</c:v>
                </c:pt>
                <c:pt idx="14">
                  <c:v>Centro de Adicciones</c:v>
                </c:pt>
                <c:pt idx="15">
                  <c:v>Hospital del Indígena</c:v>
                </c:pt>
                <c:pt idx="16">
                  <c:v>Laboratorio Central</c:v>
                </c:pt>
              </c:strCache>
            </c:strRef>
          </c:cat>
          <c:val>
            <c:numRef>
              <c:f>Hoja1!$B$8:$B$24</c:f>
              <c:numCache>
                <c:formatCode>_(* #,##0_);_(* \(#,##0\);_(* "-"??_);_(@_)</c:formatCode>
                <c:ptCount val="17"/>
                <c:pt idx="0">
                  <c:v>2084970000</c:v>
                </c:pt>
                <c:pt idx="1">
                  <c:v>2039865300</c:v>
                </c:pt>
                <c:pt idx="2">
                  <c:v>2902740000</c:v>
                </c:pt>
                <c:pt idx="3">
                  <c:v>2946250000</c:v>
                </c:pt>
                <c:pt idx="4">
                  <c:v>3114283550</c:v>
                </c:pt>
                <c:pt idx="5">
                  <c:v>2206416680</c:v>
                </c:pt>
                <c:pt idx="6">
                  <c:v>3262550000</c:v>
                </c:pt>
                <c:pt idx="7">
                  <c:v>2455070000</c:v>
                </c:pt>
                <c:pt idx="8">
                  <c:v>3015256380</c:v>
                </c:pt>
                <c:pt idx="9">
                  <c:v>2255261225</c:v>
                </c:pt>
                <c:pt idx="10">
                  <c:v>2898684740</c:v>
                </c:pt>
                <c:pt idx="11">
                  <c:v>1562610000</c:v>
                </c:pt>
                <c:pt idx="12">
                  <c:v>227200000</c:v>
                </c:pt>
                <c:pt idx="13">
                  <c:v>338600000</c:v>
                </c:pt>
                <c:pt idx="14">
                  <c:v>32000000</c:v>
                </c:pt>
                <c:pt idx="15">
                  <c:v>256300000</c:v>
                </c:pt>
                <c:pt idx="16">
                  <c:v>1340380000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453696"/>
        <c:axId val="89455232"/>
        <c:axId val="0"/>
      </c:bar3DChart>
      <c:catAx>
        <c:axId val="89453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PY"/>
          </a:p>
        </c:txPr>
        <c:crossAx val="89455232"/>
        <c:crosses val="autoZero"/>
        <c:auto val="1"/>
        <c:lblAlgn val="ctr"/>
        <c:lblOffset val="100"/>
        <c:noMultiLvlLbl val="0"/>
      </c:catAx>
      <c:valAx>
        <c:axId val="89455232"/>
        <c:scaling>
          <c:orientation val="minMax"/>
        </c:scaling>
        <c:delete val="0"/>
        <c:axPos val="b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PY"/>
          </a:p>
        </c:txPr>
        <c:crossAx val="89453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PY" sz="1600"/>
              <a:t>CVE</a:t>
            </a:r>
            <a:r>
              <a:rPr lang="es-PY" sz="1600" baseline="0"/>
              <a:t> 31/2013 - COMPARATIVO DE MEJORAS REALIZADAS EN SERVICIOS</a:t>
            </a:r>
            <a:endParaRPr lang="es-PY" sz="16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Hoja1!$H$8:$H$10</c:f>
              <c:strCache>
                <c:ptCount val="3"/>
                <c:pt idx="0">
                  <c:v>Servicios que mantienen la tecnología ya instalada</c:v>
                </c:pt>
                <c:pt idx="1">
                  <c:v>Servicios que incorporan nuevas determinaciones</c:v>
                </c:pt>
                <c:pt idx="2">
                  <c:v>Equipos instalados por primera vez en dependencias</c:v>
                </c:pt>
              </c:strCache>
            </c:strRef>
          </c:cat>
          <c:val>
            <c:numRef>
              <c:f>Hoja1!$I$8:$I$10</c:f>
              <c:numCache>
                <c:formatCode>General</c:formatCode>
                <c:ptCount val="3"/>
                <c:pt idx="0">
                  <c:v>1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89493504"/>
        <c:axId val="89495040"/>
        <c:axId val="0"/>
      </c:bar3DChart>
      <c:catAx>
        <c:axId val="89493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PY"/>
          </a:p>
        </c:txPr>
        <c:crossAx val="89495040"/>
        <c:crosses val="autoZero"/>
        <c:auto val="1"/>
        <c:lblAlgn val="ctr"/>
        <c:lblOffset val="100"/>
        <c:noMultiLvlLbl val="0"/>
      </c:catAx>
      <c:valAx>
        <c:axId val="89495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49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C763B6-B955-49D7-BB4F-80E475BE15C0}" type="datetimeFigureOut">
              <a:rPr lang="es-PY" smtClean="0"/>
              <a:pPr/>
              <a:t>04/02/2014</a:t>
            </a:fld>
            <a:endParaRPr lang="es-PY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DFA697-6E4E-44FC-95B9-AAFBDEC5D050}" type="slidenum">
              <a:rPr lang="es-PY" smtClean="0"/>
              <a:pPr/>
              <a:t>‹Nº›</a:t>
            </a:fld>
            <a:endParaRPr lang="es-PY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271462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s-PY" dirty="0" smtClean="0"/>
              <a:t>HOSPITALES ESPECIALIZADOS Y LABORATORIO CENTRAL</a:t>
            </a:r>
            <a:endParaRPr lang="es-PY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2643182"/>
            <a:ext cx="8426200" cy="857256"/>
          </a:xfrm>
        </p:spPr>
        <p:txBody>
          <a:bodyPr>
            <a:normAutofit/>
          </a:bodyPr>
          <a:lstStyle/>
          <a:p>
            <a:r>
              <a:rPr lang="es-PY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CVE 31/2013 ADQUISICIÓN DE REACTIVOS E INSUMOS PARA </a:t>
            </a:r>
            <a:endParaRPr lang="es-PY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928662" y="5429264"/>
            <a:ext cx="7854696" cy="857256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PY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Informe</a:t>
            </a:r>
            <a:r>
              <a:rPr lang="es-PY" sz="2600" b="1" dirty="0" smtClean="0">
                <a:solidFill>
                  <a:schemeClr val="tx2">
                    <a:lumMod val="50000"/>
                  </a:schemeClr>
                </a:solidFill>
              </a:rPr>
              <a:t> de Gestión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PY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Febrero,</a:t>
            </a:r>
            <a:r>
              <a:rPr kumimoji="0" lang="es-PY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</a:t>
            </a:r>
            <a:endParaRPr kumimoji="0" lang="es-PY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Gráfico"/>
          <p:cNvGraphicFramePr/>
          <p:nvPr/>
        </p:nvGraphicFramePr>
        <p:xfrm>
          <a:off x="398859" y="285729"/>
          <a:ext cx="8346281" cy="635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0" y="657227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200" b="1" dirty="0" smtClean="0">
                <a:latin typeface="+mj-lt"/>
              </a:rPr>
              <a:t>TOTAL ADJUDICADO: </a:t>
            </a:r>
            <a:r>
              <a:rPr lang="es-PY" sz="1200" b="1" dirty="0" err="1" smtClean="0">
                <a:latin typeface="+mj-lt"/>
              </a:rPr>
              <a:t>Gs.</a:t>
            </a:r>
            <a:r>
              <a:rPr lang="es-PY" sz="1200" b="1" dirty="0" smtClean="0">
                <a:latin typeface="+mj-lt"/>
              </a:rPr>
              <a:t> 32.938.437.875.-</a:t>
            </a:r>
            <a:endParaRPr lang="es-PY" sz="1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2 Gráfico"/>
          <p:cNvGraphicFramePr/>
          <p:nvPr/>
        </p:nvGraphicFramePr>
        <p:xfrm>
          <a:off x="363141" y="345281"/>
          <a:ext cx="8417718" cy="616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es-PY" dirty="0" smtClean="0"/>
              <a:t>SAN PABLO – PEDIÁTRICO – BARRIO OBRERO</a:t>
            </a:r>
            <a:endParaRPr lang="es-PY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44" y="1571613"/>
          <a:ext cx="8786874" cy="5143536"/>
        </p:xfrm>
        <a:graphic>
          <a:graphicData uri="http://schemas.openxmlformats.org/drawingml/2006/table">
            <a:tbl>
              <a:tblPr/>
              <a:tblGrid>
                <a:gridCol w="1217558"/>
                <a:gridCol w="1415534"/>
                <a:gridCol w="2718882"/>
                <a:gridCol w="3434900"/>
              </a:tblGrid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Hospital M.I. San Pablo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2.084.970.000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CARBAMACEPINA, FENITOINA, ACIDO VALPROICO, VANCOMICINA, FENOBARBITAL, C3, C4, TROPONINA Y DÍMERO D</a:t>
                      </a:r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TOTAL: 9 (NUEVE) DETERMINACIONES NUEVAS.</a:t>
                      </a:r>
                      <a:endParaRPr lang="es-PY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4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Hosp. Gral. Pediatrico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2.039.865.300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C3, C4, TRANSFERRINA, VITAMINA B12, ÁCIDO FÓLICO, FERRITINA, PAS TOTAL Y LIBRE, CA 125, CA 15-3, CA 19-9, CEA, ALFAFETOPROTEINA, TIROGLOBULINA, ANTICUERPO ANTIPEROXIDASA TIROIDEA (TPO), CORTISOL, ESTRADIOL, FSH, LH, PROGESTERONA, PROLACTINA, TESTOSTERONA, DHEA-SO4, BETA 2 MICROGLOBULINA, INSULINA y DÍMERO D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21 (VENTIUN) DETERMINACIONES NUEVAS.</a:t>
                      </a:r>
                      <a:endParaRPr lang="es-PY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Hosp. Gral. Barrio Obrero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2.902.740.000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CARBAMACEPINA, FENITOINA, ACIDO VALPROICO, VANCOMICINA, FENOBARBITAL, DHEA-SO4 y BETA 2 MICROGLOBULINA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7 (SIETE) DETERMINACIONES NUEVAS.</a:t>
                      </a:r>
                      <a:endParaRPr lang="es-PY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Y" dirty="0" smtClean="0"/>
              <a:t>LUQUE – CANCER – SAN JORGE</a:t>
            </a:r>
            <a:endParaRPr lang="es-PY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14282" y="1785927"/>
          <a:ext cx="8643998" cy="4913447"/>
        </p:xfrm>
        <a:graphic>
          <a:graphicData uri="http://schemas.openxmlformats.org/drawingml/2006/table">
            <a:tbl>
              <a:tblPr/>
              <a:tblGrid>
                <a:gridCol w="1071570"/>
                <a:gridCol w="1000132"/>
                <a:gridCol w="1928826"/>
                <a:gridCol w="4643470"/>
              </a:tblGrid>
              <a:tr h="351844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1055532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Hosp. Regional de Luque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2.946.250.000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VITAMINA B 12, DHEA-SO4 y BETA 2 MICROGLOBULINA</a:t>
                      </a:r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TOTAL: 3 (TRES) DETERMINACIONES NUEVAS.</a:t>
                      </a:r>
                      <a:endParaRPr lang="es-PY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60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Nacional del Cancer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3.114.283.550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CARBAMACEPINA, FENITOINA, ÁCIDO VALPROICO, VANCOMICINA, FENOBARBITAL,  C3, C4, TRANSFERRINA, HEPATITS A, HEPATITIS B, HEPATITIS C, VITAMINA B12, RUBEOLA IgG/IgM, IgE,  ÁCIDO FÓLICO, DHEA-SO4 y TIROGLOBULINA, INSULINA y DÍMERO D</a:t>
                      </a:r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TOTAL: 21 (VENTIUN) DETERMINACIONES NUEVAS.</a:t>
                      </a:r>
                      <a:endParaRPr lang="es-PY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247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Hospital San Jorge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2.206.416.680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TRANSFERRINA, Hepatitis A, Reactivo hepatitis B,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Mioglobina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HEPATITS C, TOXOPLASMOSIS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/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Citomegalovirus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/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IgE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T3, T4, FT3, FT4, TSH, VITAMNIA B12, REACTIVO ACIDO FOLICO, FERRITINA, ANTIGENO PROSTATICO ESPECIFICO (PAS) – Total y Libre, CA 125, CA 15-3, CA 19-9, CEA, ALFA FETO PROTEINA, TIROGLOBULINA, TPO (anticuerpos), CORTISOL, ESTRADIOL, FSH, REACTIVO LH, PROGESTERONA, PROLACTINA, TESTOSTERONA REACTIVO e INSULINA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38 (TREINTA Y OCHO) DETERMINACIONES NUEVAS.</a:t>
                      </a:r>
                      <a:endParaRPr lang="es-PY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Y" sz="4000" dirty="0" smtClean="0"/>
              <a:t>INSTITUTO DE MEDICINA TROPICAL – TRINIDAD – MARIANO R. ALONSO</a:t>
            </a:r>
            <a:endParaRPr lang="es-PY" sz="4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2844" y="1857365"/>
          <a:ext cx="8715435" cy="4658510"/>
        </p:xfrm>
        <a:graphic>
          <a:graphicData uri="http://schemas.openxmlformats.org/drawingml/2006/table">
            <a:tbl>
              <a:tblPr/>
              <a:tblGrid>
                <a:gridCol w="1000132"/>
                <a:gridCol w="1357322"/>
                <a:gridCol w="1643074"/>
                <a:gridCol w="4714907"/>
              </a:tblGrid>
              <a:tr h="320239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1120837"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Medicina Tropical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3.262.550.000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DHEA-SO4 y BETA 2 MICROGLOBULINA</a:t>
                      </a:r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TOTAL: 2 (DOS) DETERMINACIONES NUEVAS.</a:t>
                      </a:r>
                      <a:endParaRPr lang="es-PY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077"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Hosp. M.I. Trinidad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2.455.070.000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CARBAMACEPINA, FENITOINA, ACIDO VALPROICO, VANCOMICINA, FENOBARBITAL, C3, C4, TRANSFERRINA, RUBEOLA </a:t>
                      </a:r>
                      <a:r>
                        <a:rPr lang="es-PY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RUBEOLA, </a:t>
                      </a:r>
                      <a:r>
                        <a:rPr lang="es-PY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IgE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TROPONINA, VITAMNIA B12, ACIDO FOLICO, FERRITINA, ANTIGENO PROSTATICO ESPECIFICO Total y Libre, CA 125, CA 15-3, CA 19-9, CEA, ALFA FETO PROTEINA, TIROGLOBULINA, TPO (anticuerpos), CORTISOL, ESTRADIOL, FSH, LH, PROGESTERONA, PROLACTINA, TESTOSTERONA y DIMERO D. </a:t>
                      </a:r>
                      <a:r>
                        <a:rPr lang="es-PY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38 (TREINTA Y OCHO) DETERMINACIONES NUEVAS.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6"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Hosp. Mariano Roque Alonso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3.015.256.380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CARBAMACEPINA, FENITOINA, ACIDO VALPROICO, VANCOMICINA, FENOBARBITAL, C3, C4, TRANSFERRINA, Hepatitis A, Hepatitis B (Antígeno de Superficie), Reactivo para anticuerpo </a:t>
                      </a:r>
                      <a:r>
                        <a:rPr lang="es-PY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Core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, HEPATITIS C, RUBEOLA </a:t>
                      </a:r>
                      <a:r>
                        <a:rPr lang="es-PY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RUBEOLA </a:t>
                      </a:r>
                      <a:r>
                        <a:rPr lang="es-PY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es-PY" sz="11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IgE</a:t>
                      </a:r>
                      <a:r>
                        <a:rPr lang="es-PY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, TROPONINA (I) cuantitativo, , VITAMNIA B12, REACTIVO ACIDO FOLICO, FERRITINA, ANTIGENO PROSTATICO ESPECIFICO (PAS) – Total, ANTIGENO PROSTATICO ESPECIFICO (PAS)  - Libre, CA 15-3, CA 19-9, ALFA FETO PROTEINA, TESTOSTERONA, DHEA-SO4, BETA 2 MICROGLOBULINA, INSULINA y DIMERO D. </a:t>
                      </a:r>
                      <a:r>
                        <a:rPr lang="es-PY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29 (VEINTINUEVE) DETERMINACIONES NUEVAS.</a:t>
                      </a:r>
                      <a:endParaRPr lang="es-PY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INERAM</a:t>
            </a:r>
            <a:endParaRPr lang="es-PY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1857364"/>
          <a:ext cx="8215370" cy="4937760"/>
        </p:xfrm>
        <a:graphic>
          <a:graphicData uri="http://schemas.openxmlformats.org/drawingml/2006/table">
            <a:tbl>
              <a:tblPr/>
              <a:tblGrid>
                <a:gridCol w="1138366"/>
                <a:gridCol w="1323469"/>
                <a:gridCol w="2542044"/>
                <a:gridCol w="3211491"/>
              </a:tblGrid>
              <a:tr h="77163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1774749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INERAM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2.255.261.225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C3, C4, TRANSFERRINA, Anti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Hav-IgM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(Hepatitis A), Anti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HBs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cuantitativo, Reactivo hepatitis B (Antígeno de Superficie), Reactivo para anticuerpo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Core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+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-HB, HCV-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ac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Met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REACTIVO PARA HIV, REACTIVO PARA TOXOPLASMOSIS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TOXO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Kits - Detección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Citomegalovirus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Kits - Detección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Citomegalovirus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IgE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TROPONINA (I) cuantitativo, T3 REACTIVO, KITS - DETERMINACION DE T4, FT3 reactivo, FT4 reactivo, TSH Reactivo, VITAMNIA B12, REACTIVO ACIDO FOLICO, FERRITINA, ANTIGENO PROSTATICO ESPECIFICO (PAS) – Total, ANTIGENO PROSTATICO ESPECIFICO (PAS)  - Libre, CA 125, CA 15-3, CA 19-9, CEA, ALFA FETO PROTEINA, AC. ANTI TIROGLOBULINA, TPO (anticuerpos), REACTIVO PARA B HCG, CORTISOL, ESTRADIOL, FSH hormona folículo estimulante, REACTIVO LH, PROGESTERONA, KITS - DETERMINACION  DE PROLACTINA, TESTOSTERONA REACTIVO y DIMERO D. 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43 (CUARENTA Y TRES) DETERMINACIONES NUEVAS.</a:t>
                      </a:r>
                      <a:endParaRPr lang="es-PY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HOSPITAL LOMA PYTA</a:t>
            </a:r>
            <a:endParaRPr lang="es-PY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1857364"/>
          <a:ext cx="8215370" cy="4937760"/>
        </p:xfrm>
        <a:graphic>
          <a:graphicData uri="http://schemas.openxmlformats.org/drawingml/2006/table">
            <a:tbl>
              <a:tblPr/>
              <a:tblGrid>
                <a:gridCol w="1138366"/>
                <a:gridCol w="1323469"/>
                <a:gridCol w="2542044"/>
                <a:gridCol w="3211491"/>
              </a:tblGrid>
              <a:tr h="77163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1774749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Hosp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M.I. Loma </a:t>
                      </a:r>
                      <a:r>
                        <a:rPr lang="es-PY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Pyta</a:t>
                      </a:r>
                      <a:endParaRPr lang="es-PY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2.898.684.740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C3, C4, TRANSFERRINA, Anti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Hav-IgM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(Hepatitis A), Anti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HBs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cuantitativo, Reactivo hepatitis B (Antígeno de Superficie), Reactivo para anticuerpo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Core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+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-HB, HCV-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ac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Met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REACTIVO PARA HIV, REACTIVO PARA TOXOPLASMOSIS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TOXO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Kits - Detección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Citomegalovirus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Kits - Detección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Citomegalovirus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IgE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TROPONINA (I) cuantitativo, T3 REACTIVO, KITS - DETERMINACION DE T4, FT3 reactivo, FT4 reactivo, TSH Reactivo, VITAMNIA B12, REACTIVO ACIDO FOLICO, FERRITINA, ANTIGENO PROSTATICO ESPECIFICO (PAS) – Total, ANTIGENO PROSTATICO ESPECIFICO (PAS)  - Libre, CA 125, CA 15-3, CA 19-9, CEA, ALFA FETO PROTEINA, AC. ANTI TIROGLOBULINA, TPO (anticuerpos), REACTIVO PARA B HCG, CORTISOL, ESTRADIOL, FSH hormona folículo estimulante, REACTIVO LH, PROGESTERONA, KITS - DETERMINACION  DE PROLACTINA, TESTOSTERONA REACTIVO y DIMERO D. 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43 (CUARENTA Y TRES) DETERMINACIONES NUEVAS.</a:t>
                      </a:r>
                      <a:endParaRPr lang="es-PY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dirty="0" smtClean="0"/>
              <a:t>CENTRO DE EMERGENCIAS MEDICAS</a:t>
            </a:r>
            <a:endParaRPr lang="es-PY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2320304"/>
          <a:ext cx="8215370" cy="3108960"/>
        </p:xfrm>
        <a:graphic>
          <a:graphicData uri="http://schemas.openxmlformats.org/drawingml/2006/table">
            <a:tbl>
              <a:tblPr/>
              <a:tblGrid>
                <a:gridCol w="1138366"/>
                <a:gridCol w="1323469"/>
                <a:gridCol w="2542044"/>
                <a:gridCol w="3211491"/>
              </a:tblGrid>
              <a:tr h="77163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1080281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de Emergencias Médicas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1.562.610.000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automatizado, Equipo de Gases y Electrolitos.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REACTIVO PARA TOXOPLASMOSIS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TOXO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RUBEOLA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Kits - Detección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Citomegalovirus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Kits - Detección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Citomegalovirus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,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IgE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Reactivo, TROPONINA (I) cuantitativo, T3 REACTIVO, KITS - DETERMINACION DE T4, FT3 reactivo, FT4 reactivo, TSH Reactivo, VITAMNIA B12, REACTIVO ACIDO FOLICO, FERRITINA, Anti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Hav-IgM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(Hepatitis A), Anti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HBs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cuantitativo, Reactivo hepatitis B (Antígeno de Superficie), Reactivo para anticuerpo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Core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IgG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+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IgM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-HB y HCV-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ac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Met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18 (DIEZ Y OCHO) DETERMINACIONES NUEVAS.</a:t>
                      </a:r>
                      <a:endParaRPr lang="es-PY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dirty="0" smtClean="0"/>
              <a:t>PSIQUIÁTRICO – QUEMADO – ADICCIONES – HOSP. INDÍGENA</a:t>
            </a:r>
            <a:endParaRPr lang="es-PY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282" y="2000240"/>
          <a:ext cx="8715437" cy="4643471"/>
        </p:xfrm>
        <a:graphic>
          <a:graphicData uri="http://schemas.openxmlformats.org/drawingml/2006/table">
            <a:tbl>
              <a:tblPr/>
              <a:tblGrid>
                <a:gridCol w="1207659"/>
                <a:gridCol w="1404027"/>
                <a:gridCol w="2696778"/>
                <a:gridCol w="3406973"/>
              </a:tblGrid>
              <a:tr h="422135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844267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Hosp. Psiquiátrico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227.200.000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 y Autoanalizador de Química Clínica.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POR PRIMERA VEZ:</a:t>
                      </a:r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AUTOANALIZADOR DE QUÍMICA CLÍNICA.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401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Nacional del Quemado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338.600.000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Contador Hematológico, </a:t>
                      </a:r>
                      <a:r>
                        <a:rPr lang="es-PY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Autoanalizador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Química Clínica y Equipo de Crasis Sanguínea.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POR PRIMERA VEZ:</a:t>
                      </a:r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AUTOANALIZADOR DE QUÍMICA CLÍNICA Y EQUIPO PARA CRASIS SANGUINEA.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267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Adicciones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32.000.000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 mantiene la tecnología ya instalada.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401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Hospital del Indígena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256.300.000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Contador Hematológico, Autoanalizador de Química Clínica y Equipo de Crasis Sanguínea.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POR PRIMERA VEZ: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AUTOANALIZADOR DE QUÍMICA CLÍNICA Y EQUIPO PARA CRASIS SANGUINEA.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Y" dirty="0" smtClean="0"/>
              <a:t>LABORATORIO CENTRAL DE SALUD PÚBLICA</a:t>
            </a:r>
            <a:endParaRPr lang="es-PY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3" y="2000240"/>
          <a:ext cx="8215370" cy="3286147"/>
        </p:xfrm>
        <a:graphic>
          <a:graphicData uri="http://schemas.openxmlformats.org/drawingml/2006/table">
            <a:tbl>
              <a:tblPr/>
              <a:tblGrid>
                <a:gridCol w="1138366"/>
                <a:gridCol w="1323468"/>
                <a:gridCol w="2542045"/>
                <a:gridCol w="3211491"/>
              </a:tblGrid>
              <a:tr h="469451"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ADJUDICADO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EQUIPOS INSTALADOS EN COMODATO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DETERMINACIONES NUEVAS INCORPORADAS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2816696"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Laboratorio Central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1.340.380.000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Contador hematológico de 5 partes, Equipo integrado de Química Clínica e Inmunología, Equipo de Crasis automatizado.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ADEMÁS DE TODOS LOS ANÁLISIS DE RUTINA QUE SE MANTIENEN, LOS SIGUIENTES ESTUDIOS SON INCORPORADOS: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CICLOSPORINA Y TACROLIMUS.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PY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TOTAL: 2 (DOS) DETERMINACIONES NUEVAS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es-PY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POR PRIMERA VEZ</a:t>
                      </a:r>
                      <a:r>
                        <a:rPr lang="es-PY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EQUIPO PARA CRASIS SANGUINEA TOTALMENTE AUTOMATIZADO.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1916</Words>
  <Application>Microsoft Office PowerPoint</Application>
  <PresentationFormat>Presentación en pantalla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HOSPITALES ESPECIALIZADOS Y LABORATORIO CENTRAL</vt:lpstr>
      <vt:lpstr>SAN PABLO – PEDIÁTRICO – BARRIO OBRERO</vt:lpstr>
      <vt:lpstr>LUQUE – CANCER – SAN JORGE</vt:lpstr>
      <vt:lpstr>INSTITUTO DE MEDICINA TROPICAL – TRINIDAD – MARIANO R. ALONSO</vt:lpstr>
      <vt:lpstr>INERAM</vt:lpstr>
      <vt:lpstr>HOSPITAL LOMA PYTA</vt:lpstr>
      <vt:lpstr>CENTRO DE EMERGENCIAS MEDICAS</vt:lpstr>
      <vt:lpstr>PSIQUIÁTRICO – QUEMADO – ADICCIONES – HOSP. INDÍGENA</vt:lpstr>
      <vt:lpstr>LABORATORIO CENTRAL DE SALUD PÚBLICA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REGIONES SANITARIAS</dc:title>
  <dc:creator>manuel</dc:creator>
  <cp:lastModifiedBy>DELL</cp:lastModifiedBy>
  <cp:revision>13</cp:revision>
  <dcterms:created xsi:type="dcterms:W3CDTF">2014-02-04T16:43:08Z</dcterms:created>
  <dcterms:modified xsi:type="dcterms:W3CDTF">2014-02-04T22:40:59Z</dcterms:modified>
</cp:coreProperties>
</file>