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8" r:id="rId3"/>
    <p:sldId id="260" r:id="rId4"/>
    <p:sldId id="261" r:id="rId5"/>
    <p:sldId id="256" r:id="rId6"/>
    <p:sldId id="269" r:id="rId7"/>
    <p:sldId id="267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EB0547-A47E-4C14-BF50-2428A46793C0}" type="datetimeFigureOut">
              <a:rPr lang="es-MX" smtClean="0"/>
              <a:pPr/>
              <a:t>04/02/2014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1F92B1-60F4-4BB5-8FC6-0909A0D7B2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466997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s-ES_tradn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s-ES_tradnl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s-ES_tradnl" sz="3600" dirty="0" smtClean="0"/>
              <a:t>INFORME SEMESTRAL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s-ES_tradnl" sz="3600" dirty="0" smtClean="0"/>
              <a:t>AGOSTO 2013-FEBRERO 2014.</a:t>
            </a:r>
            <a:endParaRPr lang="es-ES_tradnl" sz="3600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  <a:p>
            <a:endParaRPr lang="es-MX" dirty="0"/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5392" y="404664"/>
            <a:ext cx="5580380" cy="115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9512" y="15598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Y" b="1" dirty="0"/>
              <a:t>Compras de: Medicamentos,  Insumos,  Reactivos y Oxigeno                          EL MONTO TOTAL DE LA COMPRA  ASCIENDE A </a:t>
            </a:r>
            <a:r>
              <a:rPr lang="es-PY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Gs. 225.674.254.758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064896" cy="472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9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136904" cy="5040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755576" y="1052736"/>
            <a:ext cx="7469187" cy="4043363"/>
          </a:xfrm>
        </p:spPr>
        <p:txBody>
          <a:bodyPr>
            <a:normAutofit fontScale="40000" lnSpcReduction="20000"/>
          </a:bodyPr>
          <a:lstStyle/>
          <a:p>
            <a:r>
              <a:rPr lang="es-PY" sz="3000" b="1" u="sng" dirty="0" smtClean="0"/>
              <a:t>HOSPITALES REGIONALES.</a:t>
            </a:r>
          </a:p>
          <a:p>
            <a:r>
              <a:rPr lang="es-PY" sz="3000" dirty="0" smtClean="0"/>
              <a:t>Se </a:t>
            </a:r>
            <a:r>
              <a:rPr lang="es-PY" sz="3000" dirty="0"/>
              <a:t>incluyeron </a:t>
            </a:r>
            <a:r>
              <a:rPr lang="es-PY" sz="3000" b="1" i="1" dirty="0"/>
              <a:t>nuevas determinaciones </a:t>
            </a:r>
            <a:r>
              <a:rPr lang="es-PY" sz="3000" dirty="0"/>
              <a:t>en los Hospitales de:</a:t>
            </a:r>
          </a:p>
          <a:p>
            <a:r>
              <a:rPr lang="es-PY" sz="3000" dirty="0"/>
              <a:t> </a:t>
            </a:r>
            <a:r>
              <a:rPr lang="es-PY" sz="3000" b="1" dirty="0"/>
              <a:t>CONCEPCIÓN, CAAGUZÚ, ITAPÚA, ALTO PARANÁ, AMAMBAY Y HOSPITALES MATERNOS INFANTILES DEL DEPARTAMENTO CENTRAL</a:t>
            </a:r>
            <a:r>
              <a:rPr lang="es-PY" sz="3000" dirty="0"/>
              <a:t>; DETERMINACIONES COMO:</a:t>
            </a:r>
          </a:p>
          <a:p>
            <a:r>
              <a:rPr lang="es-PY" sz="3000" dirty="0">
                <a:solidFill>
                  <a:srgbClr val="FF0000"/>
                </a:solidFill>
              </a:rPr>
              <a:t>T3, T4, FT3, FT4, TSH, FERRITINA, PAS TOTAL Y LIBRE, CA 125, CA 15-3, CA 19-9, CEA, </a:t>
            </a:r>
            <a:r>
              <a:rPr lang="es-PY" sz="3000" dirty="0" err="1">
                <a:solidFill>
                  <a:srgbClr val="FF0000"/>
                </a:solidFill>
              </a:rPr>
              <a:t>IgE</a:t>
            </a:r>
            <a:r>
              <a:rPr lang="es-PY" sz="3000" dirty="0">
                <a:solidFill>
                  <a:srgbClr val="FF0000"/>
                </a:solidFill>
              </a:rPr>
              <a:t>, HEPATITS B, RUBEOLA </a:t>
            </a:r>
            <a:r>
              <a:rPr lang="es-PY" sz="3000" dirty="0" err="1">
                <a:solidFill>
                  <a:srgbClr val="FF0000"/>
                </a:solidFill>
              </a:rPr>
              <a:t>IgG</a:t>
            </a:r>
            <a:r>
              <a:rPr lang="es-PY" sz="3000" dirty="0">
                <a:solidFill>
                  <a:srgbClr val="FF0000"/>
                </a:solidFill>
              </a:rPr>
              <a:t>/</a:t>
            </a:r>
            <a:r>
              <a:rPr lang="es-PY" sz="3000" dirty="0" err="1">
                <a:solidFill>
                  <a:srgbClr val="FF0000"/>
                </a:solidFill>
              </a:rPr>
              <a:t>IgM</a:t>
            </a:r>
            <a:r>
              <a:rPr lang="es-PY" sz="3000" dirty="0">
                <a:solidFill>
                  <a:srgbClr val="FF0000"/>
                </a:solidFill>
              </a:rPr>
              <a:t>, TOXOPLASMOSIS </a:t>
            </a:r>
            <a:r>
              <a:rPr lang="es-PY" sz="3000" dirty="0" err="1">
                <a:solidFill>
                  <a:srgbClr val="FF0000"/>
                </a:solidFill>
              </a:rPr>
              <a:t>IgG</a:t>
            </a:r>
            <a:r>
              <a:rPr lang="es-PY" sz="3000" dirty="0">
                <a:solidFill>
                  <a:srgbClr val="FF0000"/>
                </a:solidFill>
              </a:rPr>
              <a:t>/</a:t>
            </a:r>
            <a:r>
              <a:rPr lang="es-PY" sz="3000" dirty="0" err="1">
                <a:solidFill>
                  <a:srgbClr val="FF0000"/>
                </a:solidFill>
              </a:rPr>
              <a:t>IgM</a:t>
            </a:r>
            <a:r>
              <a:rPr lang="es-PY" sz="3000" dirty="0">
                <a:solidFill>
                  <a:srgbClr val="FF0000"/>
                </a:solidFill>
              </a:rPr>
              <a:t>, CITOMEGALOVIRUS </a:t>
            </a:r>
            <a:r>
              <a:rPr lang="es-PY" sz="3000" dirty="0" err="1">
                <a:solidFill>
                  <a:srgbClr val="FF0000"/>
                </a:solidFill>
              </a:rPr>
              <a:t>IgG</a:t>
            </a:r>
            <a:r>
              <a:rPr lang="es-PY" sz="3000" dirty="0">
                <a:solidFill>
                  <a:srgbClr val="FF0000"/>
                </a:solidFill>
              </a:rPr>
              <a:t>/</a:t>
            </a:r>
            <a:r>
              <a:rPr lang="es-PY" sz="3000" dirty="0" err="1">
                <a:solidFill>
                  <a:srgbClr val="FF0000"/>
                </a:solidFill>
              </a:rPr>
              <a:t>IgM</a:t>
            </a:r>
            <a:r>
              <a:rPr lang="es-PY" sz="3000" dirty="0">
                <a:solidFill>
                  <a:srgbClr val="FF0000"/>
                </a:solidFill>
              </a:rPr>
              <a:t>.</a:t>
            </a:r>
          </a:p>
          <a:p>
            <a:r>
              <a:rPr lang="es-PY" sz="3000" dirty="0"/>
              <a:t> </a:t>
            </a:r>
            <a:r>
              <a:rPr lang="es-PY" sz="3000" b="1" dirty="0"/>
              <a:t>TOTALIZANDO  21 (VEINTIUN) NUEVAS </a:t>
            </a:r>
            <a:r>
              <a:rPr lang="es-PY" sz="3000" b="1" dirty="0" smtClean="0"/>
              <a:t>DETERMINACIONES</a:t>
            </a:r>
            <a:endParaRPr lang="es-PY" sz="3000" dirty="0"/>
          </a:p>
          <a:p>
            <a:r>
              <a:rPr lang="es-PY" sz="3000" b="1" u="sng" dirty="0"/>
              <a:t>HOSPITALES ESPECIALIZADOS</a:t>
            </a:r>
          </a:p>
          <a:p>
            <a:r>
              <a:rPr lang="es-PY" sz="3000" dirty="0" smtClean="0"/>
              <a:t>Se incluyeron </a:t>
            </a:r>
            <a:r>
              <a:rPr lang="es-PY" sz="3000" b="1" i="1" dirty="0" smtClean="0"/>
              <a:t>nuevas determinaciones </a:t>
            </a:r>
            <a:r>
              <a:rPr lang="es-PY" sz="3000" dirty="0" smtClean="0"/>
              <a:t>en los Hospitales de:</a:t>
            </a:r>
          </a:p>
          <a:p>
            <a:r>
              <a:rPr lang="es-PY" sz="3000" b="1" dirty="0" smtClean="0"/>
              <a:t>SAN </a:t>
            </a:r>
            <a:r>
              <a:rPr lang="es-PY" sz="3000" b="1" dirty="0"/>
              <a:t>JORGE, INERAM, INSTITUTO NACIONAL DEL CANCER</a:t>
            </a:r>
            <a:r>
              <a:rPr lang="es-PY" sz="3000" dirty="0"/>
              <a:t>; DETERMINACIONES COMO: </a:t>
            </a:r>
          </a:p>
          <a:p>
            <a:r>
              <a:rPr lang="es-PY" sz="3000" dirty="0">
                <a:solidFill>
                  <a:srgbClr val="FF0000"/>
                </a:solidFill>
              </a:rPr>
              <a:t>TRANSFERRINA, Hepatitis A, Reactivo hepatitis B, Mioglobina, HEPATITS C, TOXOPLASMOSIS </a:t>
            </a:r>
            <a:r>
              <a:rPr lang="es-PY" sz="3000" dirty="0" err="1">
                <a:solidFill>
                  <a:srgbClr val="FF0000"/>
                </a:solidFill>
              </a:rPr>
              <a:t>IgG</a:t>
            </a:r>
            <a:r>
              <a:rPr lang="es-PY" sz="3000" dirty="0">
                <a:solidFill>
                  <a:srgbClr val="FF0000"/>
                </a:solidFill>
              </a:rPr>
              <a:t>/</a:t>
            </a:r>
            <a:r>
              <a:rPr lang="es-PY" sz="3000" dirty="0" err="1">
                <a:solidFill>
                  <a:srgbClr val="FF0000"/>
                </a:solidFill>
              </a:rPr>
              <a:t>IgM</a:t>
            </a:r>
            <a:r>
              <a:rPr lang="es-PY" sz="3000" dirty="0">
                <a:solidFill>
                  <a:srgbClr val="FF0000"/>
                </a:solidFill>
              </a:rPr>
              <a:t>, RUBEOLA </a:t>
            </a:r>
            <a:r>
              <a:rPr lang="es-PY" sz="3000" dirty="0" err="1">
                <a:solidFill>
                  <a:srgbClr val="FF0000"/>
                </a:solidFill>
              </a:rPr>
              <a:t>IgG</a:t>
            </a:r>
            <a:r>
              <a:rPr lang="es-PY" sz="3000" dirty="0">
                <a:solidFill>
                  <a:srgbClr val="FF0000"/>
                </a:solidFill>
              </a:rPr>
              <a:t>, RUBEOLA </a:t>
            </a:r>
            <a:r>
              <a:rPr lang="es-PY" sz="3000" dirty="0" err="1">
                <a:solidFill>
                  <a:srgbClr val="FF0000"/>
                </a:solidFill>
              </a:rPr>
              <a:t>IgM</a:t>
            </a:r>
            <a:r>
              <a:rPr lang="es-PY" sz="3000" dirty="0">
                <a:solidFill>
                  <a:srgbClr val="FF0000"/>
                </a:solidFill>
              </a:rPr>
              <a:t>, </a:t>
            </a:r>
            <a:r>
              <a:rPr lang="es-PY" sz="3000" dirty="0" err="1">
                <a:solidFill>
                  <a:srgbClr val="FF0000"/>
                </a:solidFill>
              </a:rPr>
              <a:t>Citomegalovirus</a:t>
            </a:r>
            <a:r>
              <a:rPr lang="es-PY" sz="3000" dirty="0">
                <a:solidFill>
                  <a:srgbClr val="FF0000"/>
                </a:solidFill>
              </a:rPr>
              <a:t> </a:t>
            </a:r>
            <a:r>
              <a:rPr lang="es-PY" sz="3000" dirty="0" err="1">
                <a:solidFill>
                  <a:srgbClr val="FF0000"/>
                </a:solidFill>
              </a:rPr>
              <a:t>IgG</a:t>
            </a:r>
            <a:r>
              <a:rPr lang="es-PY" sz="3000" dirty="0">
                <a:solidFill>
                  <a:srgbClr val="FF0000"/>
                </a:solidFill>
              </a:rPr>
              <a:t>/</a:t>
            </a:r>
            <a:r>
              <a:rPr lang="es-PY" sz="3000" dirty="0" err="1">
                <a:solidFill>
                  <a:srgbClr val="FF0000"/>
                </a:solidFill>
              </a:rPr>
              <a:t>IgM</a:t>
            </a:r>
            <a:r>
              <a:rPr lang="es-PY" sz="3000" dirty="0">
                <a:solidFill>
                  <a:srgbClr val="FF0000"/>
                </a:solidFill>
              </a:rPr>
              <a:t>, </a:t>
            </a:r>
            <a:r>
              <a:rPr lang="es-PY" sz="3000" dirty="0" err="1">
                <a:solidFill>
                  <a:srgbClr val="FF0000"/>
                </a:solidFill>
              </a:rPr>
              <a:t>IgE</a:t>
            </a:r>
            <a:r>
              <a:rPr lang="es-PY" sz="3000" dirty="0">
                <a:solidFill>
                  <a:srgbClr val="FF0000"/>
                </a:solidFill>
              </a:rPr>
              <a:t> Reactivo, T3, T4, FT3, FT4, TSH, VITAMNIA B12, REACTIVO ACIDO FOLICO, FERRITINA, ANTIGENO PROSTATICO ESPECIFICO (PAS) – Total y Libre, CA 125, CA 15-3, CA 19-9, CEA, ALFA FETO PROTEINA, TIROGLOBULINA, TPO (anticuerpos), CORTISOL, ESTRADIOL, FSH, REACTIVO LH, PROGESTERONA, PROLACTINA, TESTOSTERONA REACTIVO e INSULINA </a:t>
            </a:r>
            <a:endParaRPr lang="es-PY" sz="3000" dirty="0" smtClean="0">
              <a:solidFill>
                <a:srgbClr val="FF0000"/>
              </a:solidFill>
            </a:endParaRPr>
          </a:p>
          <a:p>
            <a:r>
              <a:rPr lang="es-PY" sz="3000" b="1" dirty="0" smtClean="0"/>
              <a:t>TOTALIZANDO  </a:t>
            </a:r>
            <a:r>
              <a:rPr lang="es-PY" sz="3000" b="1" dirty="0"/>
              <a:t>38 (TREINTA Y OCHO) NUEVAS DETERMINACIONES</a:t>
            </a:r>
            <a:r>
              <a:rPr lang="es-PY" sz="3000" b="1" dirty="0" smtClean="0"/>
              <a:t>.</a:t>
            </a:r>
          </a:p>
          <a:p>
            <a:r>
              <a:rPr lang="es-PY" sz="3000" b="1" dirty="0" smtClean="0"/>
              <a:t>Los equipos en comodato </a:t>
            </a:r>
            <a:r>
              <a:rPr lang="es-PY" sz="3000" b="1" u="sng" dirty="0" smtClean="0"/>
              <a:t>poseen software de gestión incluidos.</a:t>
            </a:r>
          </a:p>
          <a:p>
            <a:r>
              <a:rPr lang="es-PY" sz="3500" b="1" dirty="0" smtClean="0"/>
              <a:t>El MSPBS ha </a:t>
            </a:r>
            <a:r>
              <a:rPr lang="es-PY" sz="3500" b="1" dirty="0"/>
              <a:t>incorporado </a:t>
            </a:r>
            <a:r>
              <a:rPr lang="es-PY" sz="3500" b="1" dirty="0" smtClean="0">
                <a:solidFill>
                  <a:srgbClr val="FF0000"/>
                </a:solidFill>
              </a:rPr>
              <a:t>59 nuevas determinaciones </a:t>
            </a:r>
            <a:r>
              <a:rPr lang="es-PY" sz="3500" b="1" dirty="0" smtClean="0"/>
              <a:t>en los diferentes Servicios de Salud del MSPBS, en los 6 meses de gestión de esta Administración.</a:t>
            </a:r>
            <a:endParaRPr lang="es-PY" sz="3500" b="1" dirty="0"/>
          </a:p>
          <a:p>
            <a:endParaRPr lang="es-PY" sz="3500" b="1" dirty="0"/>
          </a:p>
          <a:p>
            <a:endParaRPr lang="es-PY" sz="3000" b="1" u="sng" dirty="0"/>
          </a:p>
        </p:txBody>
      </p:sp>
      <p:sp>
        <p:nvSpPr>
          <p:cNvPr id="2" name="1 CuadroTexto"/>
          <p:cNvSpPr txBox="1"/>
          <p:nvPr/>
        </p:nvSpPr>
        <p:spPr>
          <a:xfrm>
            <a:off x="827584" y="364014"/>
            <a:ext cx="768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Adquisición de reactivos y equipos en comodato para Laboratorios</a:t>
            </a:r>
            <a:endParaRPr lang="es-PY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59656" y="940078"/>
            <a:ext cx="705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/>
              <a:t>MEJORIAS </a:t>
            </a:r>
            <a:r>
              <a:rPr lang="es-PY" dirty="0" smtClean="0"/>
              <a:t>REALIZADAS EN LOS SERVICIOS DE LABORATORIOS.</a:t>
            </a:r>
            <a:endParaRPr lang="es-PY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320290"/>
            <a:ext cx="7632847" cy="3709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64332" y="116632"/>
            <a:ext cx="770485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s-PY" dirty="0" smtClean="0"/>
              <a:t>BIOMEDICA</a:t>
            </a:r>
            <a:endParaRPr lang="es-PY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01620"/>
            <a:ext cx="5287127" cy="254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66262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98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2656"/>
            <a:ext cx="3505504" cy="365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476672"/>
            <a:ext cx="1408113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788024" y="4509120"/>
            <a:ext cx="40382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4800" b="1" i="1" dirty="0" smtClean="0">
                <a:latin typeface="Agency FB" panose="020B0503020202020204" pitchFamily="34" charset="0"/>
              </a:rPr>
              <a:t>MUCHAS GRACIAS!</a:t>
            </a:r>
            <a:endParaRPr lang="es-PY" sz="4800" b="1" i="1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711</TotalTime>
  <Words>299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BIOMEDICA</vt:lpstr>
      <vt:lpstr>Presentación de PowerPoint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REACCIONES DE REDOX (Oxidación-Reducción)</dc:title>
  <dc:creator>WinuE</dc:creator>
  <cp:lastModifiedBy>DELL</cp:lastModifiedBy>
  <cp:revision>45</cp:revision>
  <dcterms:created xsi:type="dcterms:W3CDTF">2009-02-24T03:56:20Z</dcterms:created>
  <dcterms:modified xsi:type="dcterms:W3CDTF">2014-02-04T21:30:44Z</dcterms:modified>
</cp:coreProperties>
</file>